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2" r:id="rId15"/>
    <p:sldId id="273" r:id="rId16"/>
    <p:sldId id="275" r:id="rId17"/>
    <p:sldId id="271" r:id="rId18"/>
    <p:sldId id="279" r:id="rId19"/>
    <p:sldId id="274" r:id="rId20"/>
  </p:sldIdLst>
  <p:sldSz cx="9144000" cy="6858000" type="screen4x3"/>
  <p:notesSz cx="6797675" cy="9926638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9BB"/>
    <a:srgbClr val="FFFFFF"/>
    <a:srgbClr val="AAC9FF"/>
    <a:srgbClr val="000000"/>
    <a:srgbClr val="080808"/>
    <a:srgbClr val="CBCBCB"/>
    <a:srgbClr val="CDCDCD"/>
    <a:srgbClr val="969696"/>
    <a:srgbClr val="7D7D7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0651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650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576"/>
    </p:cViewPr>
  </p:sorterViewPr>
  <p:notesViewPr>
    <p:cSldViewPr snapToGrid="0" snapToObjects="1">
      <p:cViewPr varScale="1">
        <p:scale>
          <a:sx n="85" d="100"/>
          <a:sy n="85" d="100"/>
        </p:scale>
        <p:origin x="3936" y="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E7F73-E6E1-4A03-840F-DBDA7848C3AC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8F4A-FEE6-40AF-94C0-ACB82578A7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64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24.05.2016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TP_Ingatlanpont_Boxlogo_C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161215"/>
            <a:ext cx="2484000" cy="54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 smtClean="0"/>
              <a:t>Cím beírásához kattintson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5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A0BB-EFD8-457B-89A0-E0ACDD0C77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9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um 12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847124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Beíráshoz kattintson</a:t>
            </a:r>
            <a:endParaRPr lang="de-DE" dirty="0" smtClean="0"/>
          </a:p>
          <a:p>
            <a:pPr lvl="1"/>
            <a:r>
              <a:rPr lang="hu-HU" dirty="0" smtClean="0"/>
              <a:t>Második szint</a:t>
            </a:r>
            <a:endParaRPr lang="de-DE" dirty="0" smtClean="0"/>
          </a:p>
          <a:p>
            <a:pPr lvl="2"/>
            <a:r>
              <a:rPr lang="hu-HU" dirty="0" smtClean="0"/>
              <a:t>Harmadik szint</a:t>
            </a:r>
            <a:endParaRPr lang="de-DE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 smtClean="0"/>
              <a:t>Cím beírásához kattintson</a:t>
            </a:r>
            <a:endParaRPr lang="de-DE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4"/>
          </p:nvPr>
        </p:nvSpPr>
        <p:spPr>
          <a:xfrm>
            <a:off x="8615544" y="6390054"/>
            <a:ext cx="41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EA37-6101-4105-A172-CA23275DDD68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Picture 4" descr="OTP_Ingatlanpont_Boxlogo_CM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161215"/>
            <a:ext cx="2484000" cy="544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6" r:id="rId5"/>
    <p:sldLayoutId id="214748365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78082" y="1454727"/>
            <a:ext cx="6400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Lakáspiaci helyzetkép: </a:t>
            </a:r>
          </a:p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CSOK-hatás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alatt”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61109" y="4229105"/>
            <a:ext cx="31588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MAISZ / EUFIM Szeminárium, 2016.05.27.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31770" y="4229105"/>
            <a:ext cx="3792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Valkó Dávid</a:t>
            </a:r>
          </a:p>
          <a:p>
            <a:pPr algn="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Ingatlanpiaci vezető elemző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197" r="1330" b="2197"/>
          <a:stretch/>
        </p:blipFill>
        <p:spPr bwMode="auto">
          <a:xfrm>
            <a:off x="1585608" y="1361858"/>
            <a:ext cx="5943600" cy="337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78483" y="194456"/>
            <a:ext cx="65752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OTP Ingatlanpont: 2015. I. negyedévéhez képest 17</a:t>
            </a:r>
            <a:r>
              <a:rPr lang="hu-HU" sz="1800" dirty="0" smtClean="0"/>
              <a:t>%, 2015. teljes évhez </a:t>
            </a:r>
            <a:r>
              <a:rPr lang="hu-HU" sz="1800" dirty="0"/>
              <a:t>képest 9</a:t>
            </a:r>
            <a:r>
              <a:rPr lang="hu-HU" sz="1800" dirty="0" smtClean="0"/>
              <a:t>% </a:t>
            </a:r>
            <a:r>
              <a:rPr lang="hu-HU" sz="1800" dirty="0"/>
              <a:t>áremelkedés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2016. I. negyedévében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52145" y="5116749"/>
            <a:ext cx="61770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Legjelentősebb drágulás: Somogy és Fejér megye (35% felett)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Budapesti drágulás: 28%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Budapesti átlagár: 339 ezer Ft/m2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OTP Ingatlanpont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78484" y="184728"/>
            <a:ext cx="659469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CSOK könnyítések</a:t>
            </a:r>
            <a:r>
              <a:rPr kumimoji="0" lang="hu-H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és az újlakás-áfa csökkentésének hatásai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496" y="940983"/>
            <a:ext cx="9001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Áfacsökkentés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hatására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nő az újlakás-kínálat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Az árcsökkenés azonban csak részben jut el a vevőkhöz.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Újlakás árakban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kínálat felfutásáig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növekedés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várható / látszik. Bő kínálat mellett is a kurrens helyeken nem várható majd árcsökkenés.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Áfavisszatérítés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miatt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nő az önerős házépítési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aktivitás. Emiatt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nő a kereslet a telkek iránt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áremelkedést generálva a szegmensben.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változások összességében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fehéríthetik a szektort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Jelentősen megemelt </a:t>
            </a:r>
            <a:r>
              <a:rPr lang="hu-H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CSOK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támogatás miatt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nő a kereslet az új lakások iránt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Főleg a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m2 feletti kategóriában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várható nagy élénkülés. Ez a kínálatban – lakásmix – is megjelenik majd!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Újépítésű lakás vásárlásához általában korábbit el kell adni (bár már nem kizáró ok a másik lakástulajdon), így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használt piacon nőhet a kínálat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CSOK utófinanszírozású, így a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beruházóknak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ha tartani szeretnék a versenyt,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saját erőből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vagy bankhitelből kell eljutni a használatba vételi engedélyig. Előnyben a stabil hátterű fejlesztők!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Keresletcsökkenés miatt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hátrányba a régebbi községi házak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illetve az eddig az új lakásokat „helyettesítő”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újszerű lakások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kerülhetnek.      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78484" y="184728"/>
            <a:ext cx="895801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 smtClean="0"/>
              <a:t>Robbanás előtt a budapesti újlakás-kínálat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Kép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9" y="3341063"/>
            <a:ext cx="5508104" cy="35169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/>
          <p:cNvSpPr txBox="1"/>
          <p:nvPr/>
        </p:nvSpPr>
        <p:spPr>
          <a:xfrm>
            <a:off x="0" y="676488"/>
            <a:ext cx="9144000" cy="256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2013-hoz képest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tavalyra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bő kétszeres növekedés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(3.170)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építési engedélyekben.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2016-ban tavalyhoz képest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két és félszer több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(3.100)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társasházi lakás épülhet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és már 2017-re is több mint 4.000-ről van infónk.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Tavaly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bő négyezer eladott új társasházi lakás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(2009 előtti szint). Ebből 900-at a XI. kerületben adtak el.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Favorit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kínálatban is a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XI. kerület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(600 új lakás 34 társasházban), majd XIII., XIV. és IX. kerületek (400 felett).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álságban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félbehagyott projektek újjáélednek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Előnyben az a beruházó, aki a válságban nem adta el a telkeit, sőt újakat vásárolt.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100-200 lakásos beruházások értékesítése pár hónap alatt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az első kapavágás előtt.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Azonnal költözhető eladatlan lakáskészlet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éve még 3.800 volt, idén januárban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alig 300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Árak látványos növekedése: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2015-ben 440 e Ft/m2,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idén 480 e Ft/m2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2017-ben átlépjük a félmilliós limitet.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810213" y="5997808"/>
            <a:ext cx="3333788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első öt hónapjában 110 új lakásprojekt értékesítése indult el Budapesten, és további kb. 20 nagy beruházás előkészítését jelentették be!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78484" y="184728"/>
            <a:ext cx="895801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 smtClean="0"/>
              <a:t>OTP Ingatlanpont: Vidéken is várják az új lakásokat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496" y="696584"/>
            <a:ext cx="9001000" cy="62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Élénkülő újlakás-kereslet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ugyanakkor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hiányzó kínálat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Vásárlás tervasztalról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Újrainduló elhalasztott projektek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(Miskolc, Pécs, Sopron, Zalaegerszeg, Balaton)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Önerős családi ház építők és beruházók versenye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jó telkekért (Győrött már csak az agglomerációban van lehetőség)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családi házas telekárak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Békéscsaba belváros 10-15 ezer Ft/m2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Miskolc 10-20 ezer Ft/m2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Szeged 15-20 ezer Ft/m2-től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Debrecen, Pécs, Székesfehérvár, Kecskemét akár 30 ezer Ft/m2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Győr, Sopron akár 45 ezer Ft/m2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67" r="1205" b="1756"/>
          <a:stretch/>
        </p:blipFill>
        <p:spPr bwMode="auto">
          <a:xfrm>
            <a:off x="5747" y="1974272"/>
            <a:ext cx="4576389" cy="27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2269" r="1355" b="2053"/>
          <a:stretch/>
        </p:blipFill>
        <p:spPr bwMode="auto">
          <a:xfrm>
            <a:off x="4533653" y="3212807"/>
            <a:ext cx="4610347" cy="26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78484" y="184728"/>
            <a:ext cx="653013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2-3 év távlatában még mindenképpen maradhat az emelkedő tendencia, de…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5496" y="1095432"/>
            <a:ext cx="9001000" cy="41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hagyományosan gyorsan reagáló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befektetési célú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vásárlók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aktivitása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vélhetően lecsengőben van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de tömeges jelenlétükre továbbra is számítani lehet.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(Kb.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4-5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%-os banki betéti kamatszint esetén veszítene drasztikusan befektetési célpont voltából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 lakóingatlan-piac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emelkedő árak és a mára már stagnálásba (néhol csökkenésbe) váltó bérleti díjak mellett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ingatlanbefektetéssel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hozam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már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most csökken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kereslet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egyre nagyobb arányát teszik ki a normális élethelyzetből származó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lakásigények indukálta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tranzakciók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Ezek a vásárlók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árérzékenyebb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csoportot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képeznek. </a:t>
            </a:r>
          </a:p>
          <a:p>
            <a:pPr marL="285750" lvl="0" indent="-28575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Mindezek együttes bekövetkezése az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árszint konszolidációját vonná maga után. Ugyanakkor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eladók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– hamar hozzászokva a mostani magasabb árakhoz –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nem lennének hajlandók azonnal elfogadni az alacsonyabb árszintet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tehát a statisztikákban is megmutatkozó árcsökkenés később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következhet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5626894"/>
            <a:ext cx="7101291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tranzakciószám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pár év alatt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beállhat a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170-190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ezres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szintre. </a:t>
            </a:r>
          </a:p>
          <a:p>
            <a:pPr>
              <a:spcAft>
                <a:spcPts val="600"/>
              </a:spcAft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áremelkedés éves mértéke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már idén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egyszámjegyűre mérséklődhet, de a pozitív irány még évekig kitarthat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Évente 25 ezer új lakóingatlanra lehet kereslet a következő időszakban.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CA0BB-EFD8-457B-89A0-E0ACDD0C770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165696" y="152051"/>
            <a:ext cx="6490285" cy="5539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hu-HU" altLang="hu-HU" sz="1800" dirty="0"/>
              <a:t>A mai helyzet hasonló a </a:t>
            </a:r>
            <a:r>
              <a:rPr lang="hu-HU" altLang="hu-HU" sz="1800" u="sng" dirty="0"/>
              <a:t>90-es évek végéhez</a:t>
            </a:r>
            <a:r>
              <a:rPr lang="hu-HU" altLang="hu-HU" sz="1800" dirty="0"/>
              <a:t>. A felívelés mértéke még kérdéses, </a:t>
            </a:r>
            <a:r>
              <a:rPr lang="hu-HU" altLang="hu-HU" sz="1800" dirty="0" smtClean="0"/>
              <a:t>az </a:t>
            </a:r>
            <a:r>
              <a:rPr lang="hu-HU" altLang="hu-HU" sz="1800" dirty="0"/>
              <a:t>árak emelkedését kell figyelni!</a:t>
            </a:r>
          </a:p>
        </p:txBody>
      </p:sp>
      <p:sp>
        <p:nvSpPr>
          <p:cNvPr id="6" name="Szövegdoboz 8"/>
          <p:cNvSpPr txBox="1">
            <a:spLocks noChangeArrowheads="1"/>
          </p:cNvSpPr>
          <p:nvPr/>
        </p:nvSpPr>
        <p:spPr bwMode="auto">
          <a:xfrm>
            <a:off x="0" y="868474"/>
            <a:ext cx="9144000" cy="57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130" tIns="62065" rIns="124130" bIns="62065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Majdnem egy évtizeddel vagyunk a rendszerváltást követő összeomlás után 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Tíz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éves ingatlanpiaci lejtmeneten vagyunk túl 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Mélyben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olajárak, orosz válság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évvel túl vagyunk a költségvetési stabilizáción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éve tart a </a:t>
            </a: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növekedés </a:t>
            </a: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1993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és 1996 között 300 ezer lakást adnak el az önkormányzatok 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Esik 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munkanélküliség, nőnek a reálbérek 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Alacsony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hitelfelvétel, alig létező jelzálogpiac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éve emelkednek az ingatlanárak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Keveseket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érdekelt a lakás, mint befektetés, de az orosz válsággal és a BUX esésével a pénzek </a:t>
            </a: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elindulnak</a:t>
            </a: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kormányzat ledobja az atombombát: támogatott lakáshitel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makrogazdasági stabilizáció, majd a kedvező hitel visszahozza az élethelyzetből vásárlókat, az orosz válság ide tereli a befektetőket: elindul az áremelkedés majd a lakásépítési </a:t>
            </a:r>
            <a:r>
              <a:rPr lang="hu-HU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74934" y="3474494"/>
            <a:ext cx="4769065" cy="141800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124130" tIns="62065" rIns="124130" bIns="62065">
            <a:spAutoFit/>
          </a:bodyPr>
          <a:lstStyle/>
          <a:p>
            <a:pPr marL="465487" indent="-465487"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Hasonlóság PRO</a:t>
            </a:r>
            <a:endParaRPr lang="hu-H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 tart a lakáspiaci recesszió</a:t>
            </a: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építési </a:t>
            </a: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hajlandóság;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olcsóbb venni, mint építeni</a:t>
            </a: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hitelfelvétel: nem létező jelzálogpiac</a:t>
            </a:r>
            <a:endParaRPr lang="hu-H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évvel a költségvetési kiigazítás után</a:t>
            </a: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Megindult </a:t>
            </a:r>
            <a:r>
              <a:rPr lang="hu-H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növekedés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374935" y="1361259"/>
            <a:ext cx="4769065" cy="17873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124130" tIns="62065" rIns="124130" bIns="62065">
            <a:spAutoFit/>
          </a:bodyPr>
          <a:lstStyle/>
          <a:p>
            <a:pPr marL="465487" indent="-465487">
              <a:defRPr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Hasonlóság KONTRA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Rosszabb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demográfia, amit tovább ront  a kivándorlás</a:t>
            </a: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Rosszabb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szerkezetű a költségvetési kiigazítás, lassabb lesz a növekedés </a:t>
            </a:r>
          </a:p>
          <a:p>
            <a:pPr marL="620649" indent="-620649">
              <a:buFont typeface="Arial" panose="020B0604020202020204" pitchFamily="34" charset="0"/>
              <a:buChar char="•"/>
              <a:defRPr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 fizető állomány értékesítése növelheti a túlkínálatot a jövőben, míg 1997-re az önkormányzatok eladták lakásállományuk nagy részét </a:t>
            </a:r>
          </a:p>
        </p:txBody>
      </p:sp>
    </p:spTree>
    <p:extLst>
      <p:ext uri="{BB962C8B-B14F-4D97-AF65-F5344CB8AC3E}">
        <p14:creationId xmlns:p14="http://schemas.microsoft.com/office/powerpoint/2010/main" val="20914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78082" y="2223661"/>
            <a:ext cx="6400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Rectangle 106"/>
          <p:cNvSpPr txBox="1">
            <a:spLocks noChangeArrowheads="1"/>
          </p:cNvSpPr>
          <p:nvPr/>
        </p:nvSpPr>
        <p:spPr bwMode="auto">
          <a:xfrm>
            <a:off x="112304" y="220792"/>
            <a:ext cx="8560777" cy="276999"/>
          </a:xfrm>
          <a:prstGeom prst="rect">
            <a:avLst/>
          </a:prstGeom>
          <a:extLst/>
        </p:spPr>
        <p:txBody>
          <a:bodyPr vert="horz" lIns="0" tIns="0" rIns="0" bIns="0" rtlCol="0" anchor="t" anchorCtr="0">
            <a:spAutoFit/>
          </a:bodyPr>
          <a:lstStyle>
            <a:lvl1pPr lvl="0">
              <a:spcBef>
                <a:spcPct val="0"/>
              </a:spcBef>
              <a:buNone/>
              <a:defRPr b="1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dirty="0"/>
              <a:t>Hogy néz ki egy ingatlanpiaci forduló?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2253" y="702581"/>
            <a:ext cx="8806961" cy="6120549"/>
          </a:xfrm>
          <a:prstGeom prst="rect">
            <a:avLst/>
          </a:prstGeom>
          <a:noFill/>
        </p:spPr>
        <p:txBody>
          <a:bodyPr lIns="87276" tIns="43638" rIns="87276" bIns="43638">
            <a:spAutoFit/>
          </a:bodyPr>
          <a:lstStyle/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 válság: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emberek visszafogják az ingatlanvásárlást és a hitelfelvételt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Esnek az ingatlanárak, vagy érdemben kevésbé nőnek, mint az infláció; olcsóbb venni, mint építeni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Leáll az építőipar, nem éri meg építeni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Minél nagyobb a recesszió, annál igazabbak a fentiek</a:t>
            </a:r>
          </a:p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Forduló első jele: 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Elindul a gazdasági növekedés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Sokszor exportvezérelt 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munkanélküliség még magas, csökkennek a reálbérek 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ingatlanár és a hitelfelvétel esik</a:t>
            </a:r>
          </a:p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 forduló második jele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munkanélküliség magasan stabilizálódik, megáll a reálbérek esése 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Megjelennek a készpénzes vevők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alacsony árak vs. normalizálódó bérleti díjak miatt racionális befektetni; kijön a matek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nagy tömeg még távol van</a:t>
            </a:r>
          </a:p>
          <a:p>
            <a:pPr marL="436378" indent="-436378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ingatlanok ára lassulva esik, majd stabilizálódik</a:t>
            </a:r>
          </a:p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Fellendülés indul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Újra nő a tranzakciószám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Emelkednek az árak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Építkezés még kevés van, mert kevés helyen éri meg</a:t>
            </a:r>
          </a:p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Érett állapot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Megjön a tömeg; „csak le ne maradjak!”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áremelkedés lassul</a:t>
            </a:r>
          </a:p>
          <a:p>
            <a:pPr>
              <a:defRPr/>
            </a:pPr>
            <a:r>
              <a:rPr lang="hu-H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Túlfűtöttség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Jobban megéri építeni, mint használtat venni; rengeteg lakás épül 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Mindenki hitelt vesz fel</a:t>
            </a:r>
          </a:p>
          <a:p>
            <a:pPr marL="436378" indent="-436378">
              <a:buFont typeface="Arial" pitchFamily="34" charset="0"/>
              <a:buChar char="•"/>
              <a:defRPr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 áremelkedés véget ér</a:t>
            </a:r>
            <a:endParaRPr lang="hu-HU" sz="1400" dirty="0">
              <a:solidFill>
                <a:srgbClr val="32C1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28" y="170943"/>
            <a:ext cx="6592793" cy="553998"/>
          </a:xfrm>
        </p:spPr>
        <p:txBody>
          <a:bodyPr/>
          <a:lstStyle/>
          <a:p>
            <a:pPr lvl="0">
              <a:defRPr/>
            </a:pPr>
            <a:r>
              <a:rPr lang="hu-HU" sz="1800" dirty="0"/>
              <a:t>A már 2014-ben érezhető pozitív elmozdulás után </a:t>
            </a:r>
            <a:r>
              <a:rPr lang="hu-HU" sz="1800" dirty="0" smtClean="0"/>
              <a:t>2015-ben „</a:t>
            </a:r>
            <a:r>
              <a:rPr lang="hu-HU" sz="1800" dirty="0"/>
              <a:t>kilőtt” a </a:t>
            </a:r>
            <a:r>
              <a:rPr lang="hu-HU" sz="1800" dirty="0" smtClean="0"/>
              <a:t>lakáspiac – Meghatározó befektetési célú vételek</a:t>
            </a:r>
            <a:endParaRPr lang="hu-HU" sz="1800" dirty="0"/>
          </a:p>
        </p:txBody>
      </p:sp>
      <p:pic>
        <p:nvPicPr>
          <p:cNvPr id="5" name="Picture 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3008" r="1781" b="2982"/>
          <a:stretch/>
        </p:blipFill>
        <p:spPr bwMode="auto">
          <a:xfrm>
            <a:off x="0" y="3660025"/>
            <a:ext cx="4860872" cy="28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0116" y="6614816"/>
            <a:ext cx="40460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Értéktérkép, KSH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68241" y="1049482"/>
            <a:ext cx="16835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Ár: +15%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32531" y="5178721"/>
            <a:ext cx="16835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Forgalom: +30%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68242" y="5615927"/>
            <a:ext cx="2024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Építési engedély: +30%</a:t>
            </a:r>
            <a:endParaRPr lang="hu-H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61710" y="6614820"/>
            <a:ext cx="3782312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DE: Javulás nagyon alacsony bázisról!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1993" r="1229" b="1148"/>
          <a:stretch/>
        </p:blipFill>
        <p:spPr bwMode="auto">
          <a:xfrm>
            <a:off x="0" y="883228"/>
            <a:ext cx="4860873" cy="272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548" r="1970" b="3140"/>
          <a:stretch/>
        </p:blipFill>
        <p:spPr bwMode="auto">
          <a:xfrm>
            <a:off x="4860873" y="2337592"/>
            <a:ext cx="4283150" cy="26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78484" y="184728"/>
            <a:ext cx="64781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átlagár tavaly már minden jogállásban és minden ingatlantípus esetében nőtt; ez idén is folytatódik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95054" y="3365778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-100" y="4394045"/>
            <a:ext cx="3327401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Lakótelepi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„reneszánsz”: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Bp-n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18% drágulás (20% felett az olcsóbb kerületekben: XV., XIX., X., IV.)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XI. kerület: 265 ezer Ft/m2 átlag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Kínálati árban akár 600 ezer Ft/m2, eladási csúcsok 500 ezer Ft/m2 körül (XI. Lágymányosi lakótelep) 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győri lakótelepi átlagár (215 ezer Ft/m2) budai kerületekével (III., XXII.) vetekszik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2009" r="738" b="1952"/>
          <a:stretch/>
        </p:blipFill>
        <p:spPr bwMode="auto">
          <a:xfrm>
            <a:off x="-4263" y="913296"/>
            <a:ext cx="5054245" cy="30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3180" r="697" b="1944"/>
          <a:stretch/>
        </p:blipFill>
        <p:spPr bwMode="auto">
          <a:xfrm>
            <a:off x="3971300" y="3803074"/>
            <a:ext cx="5172633" cy="29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78484" y="175000"/>
            <a:ext cx="895801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Győr-Moson-Sopron megye vidéki árelőnye egyre nagyobb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83901" y="5921702"/>
            <a:ext cx="309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Árcsökkenés egyedül az amúgy is csekély forgalmú, és egyben legolcsóbb Nógrád megyében.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1670" r="1000" b="1612"/>
          <a:stretch/>
        </p:blipFill>
        <p:spPr bwMode="auto">
          <a:xfrm>
            <a:off x="786531" y="924658"/>
            <a:ext cx="7350892" cy="45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 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78484" y="175000"/>
            <a:ext cx="658496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kumimoji="0" lang="hu-H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járások </a:t>
            </a:r>
            <a:r>
              <a:rPr kumimoji="0" lang="hu-H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negyedében </a:t>
            </a:r>
            <a:r>
              <a:rPr kumimoji="0" lang="hu-H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csökkent az átlagár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52121" y="824976"/>
            <a:ext cx="3384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 és H-B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megyében nincsen csökkenő árú járás.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20% feletti drágulás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járásban;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országrészben.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átlagár: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227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ezer Ft/m2, vidéki átlagár: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156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ezer Ft/m2.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572" r="9773" b="8572"/>
          <a:stretch/>
        </p:blipFill>
        <p:spPr>
          <a:xfrm>
            <a:off x="4324" y="680604"/>
            <a:ext cx="5647798" cy="32335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4462" r="9659" b="4048"/>
          <a:stretch/>
        </p:blipFill>
        <p:spPr>
          <a:xfrm>
            <a:off x="3370965" y="3480967"/>
            <a:ext cx="5773035" cy="33815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324" y="6173127"/>
            <a:ext cx="422477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járásban csökkent a forgalom 2015-ben.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78484" y="175000"/>
            <a:ext cx="895801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19%-os drágulás Székesfehérváron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73510" y="5908511"/>
            <a:ext cx="309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Árcsökkenés egyedül az amúgy is csekély forgalmú, és egyben legolcsóbb Salgótarjánban.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735" r="1097" b="1980"/>
          <a:stretch/>
        </p:blipFill>
        <p:spPr bwMode="auto">
          <a:xfrm>
            <a:off x="685799" y="894512"/>
            <a:ext cx="7403356" cy="477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78484" y="175000"/>
            <a:ext cx="895801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Budapesten egyedül Soroksáron csökkent </a:t>
            </a:r>
            <a:r>
              <a:rPr kumimoji="0" lang="hu-H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átlagár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62746" y="5594319"/>
            <a:ext cx="57737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Átlag feletti áremelkedés a nagy lakótelepek kerületeiben, ill. a befektetési célpont belső kerületekben.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Minimális árcsökkenés egyedül az amúgy is csekély forgalmú, és egyben legolcsóbb Soroksáron.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713" r="1373" b="2405"/>
          <a:stretch/>
        </p:blipFill>
        <p:spPr bwMode="auto">
          <a:xfrm>
            <a:off x="983959" y="807827"/>
            <a:ext cx="6539060" cy="440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5496" y="6614816"/>
            <a:ext cx="18137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NAV / OTP Értéktérkép</a:t>
            </a:r>
            <a:endParaRPr lang="hu-H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78485" y="175000"/>
            <a:ext cx="657169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30%-ot meghaladó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drágulás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IRSZ-körzetben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716017" y="793357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Átlag feletti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áremelkedés jellemzően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nagy lakótelepek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körzeteiben,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ill. a befektetési célpont belső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körzetekben.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Mindössze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körzetben csökkent az átlagár; ebből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mind pesti. 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Budapesti átlagár: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296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ezer Ft/m2.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3" t="4667" r="23295" b="4048"/>
          <a:stretch/>
        </p:blipFill>
        <p:spPr>
          <a:xfrm>
            <a:off x="0" y="910411"/>
            <a:ext cx="4570772" cy="43266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6108" r="24800" b="5697"/>
          <a:stretch/>
        </p:blipFill>
        <p:spPr>
          <a:xfrm>
            <a:off x="4716017" y="2634831"/>
            <a:ext cx="4427983" cy="422316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324" y="5923743"/>
            <a:ext cx="37156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Csupán 15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IRSZ-körzetben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csökkent a forgalom 2015-ben.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HINKCELLPRESENTATIONDONOTDELETE" val="&lt;?xml version=&quot;1.0&quot; encoding=&quot;UTF-16&quot; standalone=&quot;yes&quot;?&gt;&#10;&lt;root reqver=&quot;21047&quot;&gt;&lt;version val=&quot;232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Y.%m.%d.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-Design">
  <a:themeElements>
    <a:clrScheme name="20. egyéni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3A31D"/>
      </a:accent1>
      <a:accent2>
        <a:srgbClr val="B2B2B2"/>
      </a:accent2>
      <a:accent3>
        <a:srgbClr val="0070C0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  <a:effectLst>
          <a:outerShdw dist="20000" dir="2700000" rotWithShape="0">
            <a:srgbClr val="000000">
              <a:alpha val="38000"/>
            </a:srgbClr>
          </a:outerShdw>
        </a:effectLst>
      </a:spPr>
      <a:bodyPr lIns="72000" tIns="72000" rIns="108000" bIns="72000" anchor="t" anchorCtr="0"/>
      <a:lstStyle>
        <a:defPPr marL="171450" indent="-171450" defTabSz="801688" eaLnBrk="0" hangingPunct="0">
          <a:spcAft>
            <a:spcPts val="800"/>
          </a:spcAft>
          <a:buFont typeface="Wingdings" panose="05000000000000000000" pitchFamily="2" charset="2"/>
          <a:buChar char="§"/>
          <a:defRPr sz="1200" dirty="0" err="1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285750" indent="-285750">
          <a:buFont typeface="Wingdings" panose="05000000000000000000" pitchFamily="2" charset="2"/>
          <a:buChar char="§"/>
          <a:defRPr sz="1200"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6293C0A69F746449D6FBAFC280D4457" ma:contentTypeVersion="0" ma:contentTypeDescription="Új dokumentum létrehozása." ma:contentTypeScope="" ma:versionID="21d823779159dc411636fb6f7c0567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193964-1239-49E1-8F27-A26D89346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49BC6C-04D9-46BE-B062-F1E306F595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E00AB-F596-4AC9-BC78-9469D26F724A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1775</TotalTime>
  <Words>1437</Words>
  <Application>Microsoft Office PowerPoint</Application>
  <PresentationFormat>Diavetítés a képernyőre (4:3 oldalarány)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Larissa-Design</vt:lpstr>
      <vt:lpstr>think-cell Slide</vt:lpstr>
      <vt:lpstr>PowerPoint bemutató</vt:lpstr>
      <vt:lpstr>PowerPoint bemutató</vt:lpstr>
      <vt:lpstr>A már 2014-ben érezhető pozitív elmozdulás után 2015-ben „kilőtt” a lakáspiac – Meghatározó befektetési célú vételek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mai helyzet hasonló a 90-es évek végéhez. A felívelés mértéke még kérdéses, az árak emelkedését kell figyelni!</vt:lpstr>
      <vt:lpstr>PowerPoint bemutató</vt:lpstr>
    </vt:vector>
  </TitlesOfParts>
  <Company>Inscale GmbH</Company>
  <LinksUpToDate>false</LinksUpToDate>
  <SharedDoc>false</SharedDoc>
  <HyperlinkBase>www.presentationload.com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D2530 Marketing Toolbox</dc:title>
  <dc:creator>PresentationLoad</dc:creator>
  <dc:description>Professional PowerPoint Templates for download</dc:description>
  <cp:lastModifiedBy>Valkó Dávid</cp:lastModifiedBy>
  <cp:revision>1096</cp:revision>
  <cp:lastPrinted>2015-04-17T12:55:34Z</cp:lastPrinted>
  <dcterms:created xsi:type="dcterms:W3CDTF">2010-05-21T10:35:54Z</dcterms:created>
  <dcterms:modified xsi:type="dcterms:W3CDTF">2016-05-24T12:04:05Z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0x01010096293C0A69F746449D6FBAFC280D4457</vt:lpwstr>
  </property>
</Properties>
</file>